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57" r:id="rId4"/>
    <p:sldId id="282" r:id="rId5"/>
    <p:sldId id="291" r:id="rId6"/>
    <p:sldId id="274" r:id="rId7"/>
    <p:sldId id="283" r:id="rId8"/>
    <p:sldId id="288" r:id="rId9"/>
    <p:sldId id="292" r:id="rId10"/>
    <p:sldId id="287" r:id="rId11"/>
    <p:sldId id="271" r:id="rId12"/>
    <p:sldId id="293" r:id="rId13"/>
    <p:sldId id="294"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1BB34F-3D66-4C4C-A5A9-F9B2F5C8C87E}" v="4" dt="2021-11-17T14:57:18.51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p:normalViewPr>
  <p:slideViewPr>
    <p:cSldViewPr snapToGrid="0">
      <p:cViewPr varScale="1">
        <p:scale>
          <a:sx n="85" d="100"/>
          <a:sy n="85" d="100"/>
        </p:scale>
        <p:origin x="72" y="10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kil Solberg" userId="1bf8099e-df4e-4db1-9bee-be791d9bd408" providerId="ADAL" clId="{DE1BB34F-3D66-4C4C-A5A9-F9B2F5C8C87E}"/>
    <pc:docChg chg="modSld">
      <pc:chgData name="Eskil Solberg" userId="1bf8099e-df4e-4db1-9bee-be791d9bd408" providerId="ADAL" clId="{DE1BB34F-3D66-4C4C-A5A9-F9B2F5C8C87E}" dt="2021-11-17T14:57:18.510" v="8"/>
      <pc:docMkLst>
        <pc:docMk/>
      </pc:docMkLst>
      <pc:sldChg chg="addSp delSp modSp">
        <pc:chgData name="Eskil Solberg" userId="1bf8099e-df4e-4db1-9bee-be791d9bd408" providerId="ADAL" clId="{DE1BB34F-3D66-4C4C-A5A9-F9B2F5C8C87E}" dt="2021-11-17T14:57:18.510" v="8"/>
        <pc:sldMkLst>
          <pc:docMk/>
          <pc:sldMk cId="852846935" sldId="282"/>
        </pc:sldMkLst>
        <pc:picChg chg="add del mod">
          <ac:chgData name="Eskil Solberg" userId="1bf8099e-df4e-4db1-9bee-be791d9bd408" providerId="ADAL" clId="{DE1BB34F-3D66-4C4C-A5A9-F9B2F5C8C87E}" dt="2021-11-17T14:57:18.510" v="8"/>
          <ac:picMkLst>
            <pc:docMk/>
            <pc:sldMk cId="852846935" sldId="282"/>
            <ac:picMk id="6" creationId="{60E4D614-6017-4AA7-8F64-2B8B643EF16C}"/>
          </ac:picMkLst>
        </pc:picChg>
      </pc:sldChg>
      <pc:sldChg chg="addSp delSp modSp mod">
        <pc:chgData name="Eskil Solberg" userId="1bf8099e-df4e-4db1-9bee-be791d9bd408" providerId="ADAL" clId="{DE1BB34F-3D66-4C4C-A5A9-F9B2F5C8C87E}" dt="2021-11-17T14:55:07.063" v="6" actId="14100"/>
        <pc:sldMkLst>
          <pc:docMk/>
          <pc:sldMk cId="3725619785" sldId="293"/>
        </pc:sldMkLst>
        <pc:picChg chg="add mod">
          <ac:chgData name="Eskil Solberg" userId="1bf8099e-df4e-4db1-9bee-be791d9bd408" providerId="ADAL" clId="{DE1BB34F-3D66-4C4C-A5A9-F9B2F5C8C87E}" dt="2021-11-17T14:55:07.063" v="6" actId="14100"/>
          <ac:picMkLst>
            <pc:docMk/>
            <pc:sldMk cId="3725619785" sldId="293"/>
            <ac:picMk id="5" creationId="{B16FFF1F-2737-438F-9D97-F0BE2E9BE4E9}"/>
          </ac:picMkLst>
        </pc:picChg>
        <pc:picChg chg="del">
          <ac:chgData name="Eskil Solberg" userId="1bf8099e-df4e-4db1-9bee-be791d9bd408" providerId="ADAL" clId="{DE1BB34F-3D66-4C4C-A5A9-F9B2F5C8C87E}" dt="2021-11-17T14:54:52.833" v="0" actId="478"/>
          <ac:picMkLst>
            <pc:docMk/>
            <pc:sldMk cId="3725619785" sldId="293"/>
            <ac:picMk id="1028" creationId="{6F1BB637-4D19-4773-9EE5-B35A710FC17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D97B9A-9259-40BA-BBAC-B36A08C9D77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E7A75470-2C9C-4F20-B589-2E822268F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62BB815-3EF6-4D72-B923-D3A96D65DAE6}"/>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5" name="Plassholder for bunntekst 4">
            <a:extLst>
              <a:ext uri="{FF2B5EF4-FFF2-40B4-BE49-F238E27FC236}">
                <a16:creationId xmlns:a16="http://schemas.microsoft.com/office/drawing/2014/main" id="{732D49B3-2147-424B-8272-1EE30B2BD9A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9AB4DE5-8D3B-4BFE-9B3C-E0054D70FF2F}"/>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355197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893053-0E72-430B-B08D-D29CC897658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950CCF60-C69C-462F-8664-FCFC995B6E3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63A5925-B012-45DC-B9AC-37CAC244596F}"/>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5" name="Plassholder for bunntekst 4">
            <a:extLst>
              <a:ext uri="{FF2B5EF4-FFF2-40B4-BE49-F238E27FC236}">
                <a16:creationId xmlns:a16="http://schemas.microsoft.com/office/drawing/2014/main" id="{26B2A8BC-4A70-4D47-8984-86DD7F985D3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9B8C66A-8730-4BA7-AF51-37C1741B3978}"/>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195722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B131799-044E-43D1-AEAB-C3D7C3323D2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26524C5-E41D-4AF6-8A19-6B68DA62469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FEB609D-5DD4-4719-ABB2-881F1BB60323}"/>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5" name="Plassholder for bunntekst 4">
            <a:extLst>
              <a:ext uri="{FF2B5EF4-FFF2-40B4-BE49-F238E27FC236}">
                <a16:creationId xmlns:a16="http://schemas.microsoft.com/office/drawing/2014/main" id="{32CCAB2C-92DF-4702-B590-C17884F45AB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75249F-BA70-4259-A443-B2EE6CF82245}"/>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3691350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2A9FEB-3BE4-4313-A71B-2585FAD3143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DDAF301-A23A-4DC7-9035-07013E2574A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43FE544-757C-4E74-ABA3-D1991D2487B5}"/>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5" name="Plassholder for bunntekst 4">
            <a:extLst>
              <a:ext uri="{FF2B5EF4-FFF2-40B4-BE49-F238E27FC236}">
                <a16:creationId xmlns:a16="http://schemas.microsoft.com/office/drawing/2014/main" id="{805E6A1B-ADEA-4527-9D4A-0CF3181799E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C662AC9-240D-464B-ABA8-0C53B9921476}"/>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1756006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17182C-C720-4298-BBD8-680013D7143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6FA395D-1EBE-4A3D-9ADE-A9A1A9938D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E48BCAF-6E34-4460-9824-7B051225915A}"/>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5" name="Plassholder for bunntekst 4">
            <a:extLst>
              <a:ext uri="{FF2B5EF4-FFF2-40B4-BE49-F238E27FC236}">
                <a16:creationId xmlns:a16="http://schemas.microsoft.com/office/drawing/2014/main" id="{9228F57F-E279-46EC-A0C5-70B6545FC0A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D6387C5-9393-4CF5-BB6D-38B467070B14}"/>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2436230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395D73-A6FB-4D09-903E-B669DCD4A30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809C930-0A77-425D-A20A-0DEFF59467B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4C1A46F-EC72-4A23-A1D4-225F230D4C08}"/>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A1DA426E-BDA4-4C7C-84E2-B30CC7BC9FE8}"/>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6" name="Plassholder for bunntekst 5">
            <a:extLst>
              <a:ext uri="{FF2B5EF4-FFF2-40B4-BE49-F238E27FC236}">
                <a16:creationId xmlns:a16="http://schemas.microsoft.com/office/drawing/2014/main" id="{EFB88F2D-F109-438A-9260-DA52B38D19F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8A59CC2-DB46-45AE-A445-C51BD9BD6DC8}"/>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236405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84118E-05DB-48A1-80CD-9D09C903281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5778D71-25E8-4698-96E5-E452CAC68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74D64B7-6E82-450F-87B1-812FD7AFEBEF}"/>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406881E-A00C-49FA-BF66-54AB8695DC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406D7F8-46F4-4F47-A00A-D821A17676D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FD8A70B-4E61-4CAB-B0F0-52ED07CD43FA}"/>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8" name="Plassholder for bunntekst 7">
            <a:extLst>
              <a:ext uri="{FF2B5EF4-FFF2-40B4-BE49-F238E27FC236}">
                <a16:creationId xmlns:a16="http://schemas.microsoft.com/office/drawing/2014/main" id="{A5921632-7CDC-4B5C-BF3A-99FAD975C89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8B33BE6-7C7B-4CBF-BF98-C2BA1095E960}"/>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203956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A573A1-7B3B-43BF-BA76-02138E57493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856D543-09A2-4ACB-B1E0-C90F8ADFD82C}"/>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4" name="Plassholder for bunntekst 3">
            <a:extLst>
              <a:ext uri="{FF2B5EF4-FFF2-40B4-BE49-F238E27FC236}">
                <a16:creationId xmlns:a16="http://schemas.microsoft.com/office/drawing/2014/main" id="{F4537AF3-30A3-4D09-B38D-83F8C595CB5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85E1A21D-A7A2-43E6-80F1-C8C619E0334F}"/>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394634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E97DFD5E-B1B8-4246-A18B-825C90B38FDD}"/>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3" name="Plassholder for bunntekst 2">
            <a:extLst>
              <a:ext uri="{FF2B5EF4-FFF2-40B4-BE49-F238E27FC236}">
                <a16:creationId xmlns:a16="http://schemas.microsoft.com/office/drawing/2014/main" id="{237FB2C8-24A9-446B-A3B7-D67A9B16E9F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DACF10B-636A-45E7-91D5-832B9E1BA6A0}"/>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275026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C56762-80BD-4D04-AF1C-9BEB5BAE97E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7E87C991-FFB7-4C3E-8793-6CE9F3A35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F4C1F0B-0C90-4BCD-949F-48EF3D2A6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B9AE8B3-CF39-4E4A-987D-790458AED886}"/>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6" name="Plassholder for bunntekst 5">
            <a:extLst>
              <a:ext uri="{FF2B5EF4-FFF2-40B4-BE49-F238E27FC236}">
                <a16:creationId xmlns:a16="http://schemas.microsoft.com/office/drawing/2014/main" id="{5052AE2C-0A8D-4DB2-BAAB-C15F9A9AF3A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498F5BB-DA94-43BD-8735-4570E6F33162}"/>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392340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1968E1-82D7-4CE0-B342-EEA2C6E583A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1EAEF79-12BC-433B-A5ED-0739FA0514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347426D-9B2F-4A5F-A49C-3DA568008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86E9DA5-F7DB-43E7-BB61-77DBCC5D8104}"/>
              </a:ext>
            </a:extLst>
          </p:cNvPr>
          <p:cNvSpPr>
            <a:spLocks noGrp="1"/>
          </p:cNvSpPr>
          <p:nvPr>
            <p:ph type="dt" sz="half" idx="10"/>
          </p:nvPr>
        </p:nvSpPr>
        <p:spPr/>
        <p:txBody>
          <a:bodyPr/>
          <a:lstStyle/>
          <a:p>
            <a:fld id="{CBAC3F9B-934A-4ADB-94CD-6ADEB464F443}" type="datetimeFigureOut">
              <a:rPr lang="nb-NO" smtClean="0"/>
              <a:t>16.11.2021</a:t>
            </a:fld>
            <a:endParaRPr lang="nb-NO"/>
          </a:p>
        </p:txBody>
      </p:sp>
      <p:sp>
        <p:nvSpPr>
          <p:cNvPr id="6" name="Plassholder for bunntekst 5">
            <a:extLst>
              <a:ext uri="{FF2B5EF4-FFF2-40B4-BE49-F238E27FC236}">
                <a16:creationId xmlns:a16="http://schemas.microsoft.com/office/drawing/2014/main" id="{3F081261-C664-4AF8-BA19-A0F3F36FAAA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DCE6CDA-5245-4E99-BAAA-ADAE8D640A36}"/>
              </a:ext>
            </a:extLst>
          </p:cNvPr>
          <p:cNvSpPr>
            <a:spLocks noGrp="1"/>
          </p:cNvSpPr>
          <p:nvPr>
            <p:ph type="sldNum" sz="quarter" idx="12"/>
          </p:nvPr>
        </p:nvSpPr>
        <p:spPr/>
        <p:txBody>
          <a:bodyPr/>
          <a:lstStyle/>
          <a:p>
            <a:fld id="{D6EB0DC9-0933-41CA-80BD-C2CED3E94E7F}" type="slidenum">
              <a:rPr lang="nb-NO" smtClean="0"/>
              <a:t>‹#›</a:t>
            </a:fld>
            <a:endParaRPr lang="nb-NO"/>
          </a:p>
        </p:txBody>
      </p:sp>
    </p:spTree>
    <p:extLst>
      <p:ext uri="{BB962C8B-B14F-4D97-AF65-F5344CB8AC3E}">
        <p14:creationId xmlns:p14="http://schemas.microsoft.com/office/powerpoint/2010/main" val="279551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381A4CC-842D-4034-BB9A-4CC9178E2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E5FF888-EAB6-4B9D-A063-15F6FD852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EBE2949-E37C-4659-AE52-5CB03338BD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C3F9B-934A-4ADB-94CD-6ADEB464F443}" type="datetimeFigureOut">
              <a:rPr lang="nb-NO" smtClean="0"/>
              <a:t>16.11.2021</a:t>
            </a:fld>
            <a:endParaRPr lang="nb-NO"/>
          </a:p>
        </p:txBody>
      </p:sp>
      <p:sp>
        <p:nvSpPr>
          <p:cNvPr id="5" name="Plassholder for bunntekst 4">
            <a:extLst>
              <a:ext uri="{FF2B5EF4-FFF2-40B4-BE49-F238E27FC236}">
                <a16:creationId xmlns:a16="http://schemas.microsoft.com/office/drawing/2014/main" id="{EB1A676C-E2A2-46D6-9343-2DF88E727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BBCBBB2-A0AC-4FD2-87A7-47F0ADC07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B0DC9-0933-41CA-80BD-C2CED3E94E7F}" type="slidenum">
              <a:rPr lang="nb-NO" smtClean="0"/>
              <a:t>‹#›</a:t>
            </a:fld>
            <a:endParaRPr lang="nb-NO"/>
          </a:p>
        </p:txBody>
      </p:sp>
    </p:spTree>
    <p:extLst>
      <p:ext uri="{BB962C8B-B14F-4D97-AF65-F5344CB8AC3E}">
        <p14:creationId xmlns:p14="http://schemas.microsoft.com/office/powerpoint/2010/main" val="482848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natt, utendørsobjekt&#10;&#10;Automatisk generert beskrivelse">
            <a:extLst>
              <a:ext uri="{FF2B5EF4-FFF2-40B4-BE49-F238E27FC236}">
                <a16:creationId xmlns:a16="http://schemas.microsoft.com/office/drawing/2014/main" id="{6149CA8A-2F76-494A-86A5-E9639052F1EF}"/>
              </a:ext>
            </a:extLst>
          </p:cNvPr>
          <p:cNvPicPr>
            <a:picLocks noChangeAspect="1"/>
          </p:cNvPicPr>
          <p:nvPr/>
        </p:nvPicPr>
        <p:blipFill rotWithShape="1">
          <a:blip r:embed="rId2">
            <a:extLst>
              <a:ext uri="{28A0092B-C50C-407E-A947-70E740481C1C}">
                <a14:useLocalDpi xmlns:a14="http://schemas.microsoft.com/office/drawing/2010/main" val="0"/>
              </a:ext>
            </a:extLst>
          </a:blip>
          <a:srcRect r="15112" b="1"/>
          <a:stretch/>
        </p:blipFill>
        <p:spPr>
          <a:xfrm>
            <a:off x="-3047" y="10"/>
            <a:ext cx="12191999" cy="6857990"/>
          </a:xfrm>
          <a:prstGeom prst="rect">
            <a:avLst/>
          </a:prstGeom>
        </p:spPr>
      </p:pic>
      <p:sp>
        <p:nvSpPr>
          <p:cNvPr id="2" name="Tittel 1">
            <a:extLst>
              <a:ext uri="{FF2B5EF4-FFF2-40B4-BE49-F238E27FC236}">
                <a16:creationId xmlns:a16="http://schemas.microsoft.com/office/drawing/2014/main" id="{96FF51E3-CDFE-44E3-AACA-803C8DA7DDC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b-NO" sz="5200" dirty="0">
                <a:solidFill>
                  <a:srgbClr val="FFFFFF"/>
                </a:solidFill>
              </a:rPr>
              <a:t>Prestlia</a:t>
            </a:r>
          </a:p>
        </p:txBody>
      </p:sp>
    </p:spTree>
    <p:extLst>
      <p:ext uri="{BB962C8B-B14F-4D97-AF65-F5344CB8AC3E}">
        <p14:creationId xmlns:p14="http://schemas.microsoft.com/office/powerpoint/2010/main" val="2187731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5BBB9E-18D4-4AAB-896F-B9D2743789E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A233FB41-6AD8-4B5C-AA71-AB12ED132873}"/>
              </a:ext>
            </a:extLst>
          </p:cNvPr>
          <p:cNvSpPr>
            <a:spLocks noGrp="1"/>
          </p:cNvSpPr>
          <p:nvPr>
            <p:ph idx="1"/>
          </p:nvPr>
        </p:nvSpPr>
        <p:spPr/>
        <p:txBody>
          <a:bodyPr/>
          <a:lstStyle/>
          <a:p>
            <a:endParaRPr lang="nb-NO"/>
          </a:p>
        </p:txBody>
      </p:sp>
      <p:pic>
        <p:nvPicPr>
          <p:cNvPr id="5" name="Bilde 4" descr="Et bilde som inneholder kart&#10;&#10;Automatisk generert beskrivelse">
            <a:extLst>
              <a:ext uri="{FF2B5EF4-FFF2-40B4-BE49-F238E27FC236}">
                <a16:creationId xmlns:a16="http://schemas.microsoft.com/office/drawing/2014/main" id="{447C83C1-5922-4B46-9A63-022FE82FF6FC}"/>
              </a:ext>
            </a:extLst>
          </p:cNvPr>
          <p:cNvPicPr>
            <a:picLocks noChangeAspect="1"/>
          </p:cNvPicPr>
          <p:nvPr/>
        </p:nvPicPr>
        <p:blipFill>
          <a:blip r:embed="rId2"/>
          <a:stretch>
            <a:fillRect/>
          </a:stretch>
        </p:blipFill>
        <p:spPr>
          <a:xfrm>
            <a:off x="1316641" y="0"/>
            <a:ext cx="9558717" cy="6858000"/>
          </a:xfrm>
          <a:prstGeom prst="rect">
            <a:avLst/>
          </a:prstGeom>
        </p:spPr>
      </p:pic>
    </p:spTree>
    <p:extLst>
      <p:ext uri="{BB962C8B-B14F-4D97-AF65-F5344CB8AC3E}">
        <p14:creationId xmlns:p14="http://schemas.microsoft.com/office/powerpoint/2010/main" val="201306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456972-3D71-4565-A305-78868E555A38}"/>
              </a:ext>
            </a:extLst>
          </p:cNvPr>
          <p:cNvSpPr>
            <a:spLocks noGrp="1"/>
          </p:cNvSpPr>
          <p:nvPr>
            <p:ph type="title"/>
          </p:nvPr>
        </p:nvSpPr>
        <p:spPr/>
        <p:txBody>
          <a:bodyPr/>
          <a:lstStyle/>
          <a:p>
            <a:r>
              <a:rPr lang="nb-NO" dirty="0"/>
              <a:t>Budsjett og finansiering</a:t>
            </a:r>
          </a:p>
        </p:txBody>
      </p:sp>
      <p:sp>
        <p:nvSpPr>
          <p:cNvPr id="3" name="Plassholder for tekst 2">
            <a:extLst>
              <a:ext uri="{FF2B5EF4-FFF2-40B4-BE49-F238E27FC236}">
                <a16:creationId xmlns:a16="http://schemas.microsoft.com/office/drawing/2014/main" id="{3BF74BCB-CF1C-4CBB-A88B-0478BA1CF6E4}"/>
              </a:ext>
            </a:extLst>
          </p:cNvPr>
          <p:cNvSpPr>
            <a:spLocks noGrp="1"/>
          </p:cNvSpPr>
          <p:nvPr>
            <p:ph type="body" idx="1"/>
          </p:nvPr>
        </p:nvSpPr>
        <p:spPr/>
        <p:txBody>
          <a:bodyPr/>
          <a:lstStyle/>
          <a:p>
            <a:r>
              <a:rPr lang="nb-NO" dirty="0"/>
              <a:t>Budsjett</a:t>
            </a:r>
          </a:p>
        </p:txBody>
      </p:sp>
      <p:sp>
        <p:nvSpPr>
          <p:cNvPr id="5" name="Plassholder for tekst 4">
            <a:extLst>
              <a:ext uri="{FF2B5EF4-FFF2-40B4-BE49-F238E27FC236}">
                <a16:creationId xmlns:a16="http://schemas.microsoft.com/office/drawing/2014/main" id="{B63A7FDB-47C4-465E-9FA5-FEA0464D818C}"/>
              </a:ext>
            </a:extLst>
          </p:cNvPr>
          <p:cNvSpPr>
            <a:spLocks noGrp="1"/>
          </p:cNvSpPr>
          <p:nvPr>
            <p:ph type="body" sz="quarter" idx="3"/>
          </p:nvPr>
        </p:nvSpPr>
        <p:spPr/>
        <p:txBody>
          <a:bodyPr/>
          <a:lstStyle/>
          <a:p>
            <a:r>
              <a:rPr lang="nb-NO" dirty="0"/>
              <a:t>Finansiering</a:t>
            </a:r>
          </a:p>
        </p:txBody>
      </p:sp>
      <p:pic>
        <p:nvPicPr>
          <p:cNvPr id="11" name="Plassholder for innhold 10">
            <a:extLst>
              <a:ext uri="{FF2B5EF4-FFF2-40B4-BE49-F238E27FC236}">
                <a16:creationId xmlns:a16="http://schemas.microsoft.com/office/drawing/2014/main" id="{CEBD16E1-61A6-4568-9CDC-1FFDAD6F6800}"/>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00271" y="3333909"/>
            <a:ext cx="5036820" cy="2026920"/>
          </a:xfrm>
          <a:prstGeom prst="rect">
            <a:avLst/>
          </a:prstGeom>
          <a:noFill/>
          <a:ln>
            <a:noFill/>
          </a:ln>
        </p:spPr>
      </p:pic>
      <p:pic>
        <p:nvPicPr>
          <p:cNvPr id="15" name="Bilde 14">
            <a:extLst>
              <a:ext uri="{FF2B5EF4-FFF2-40B4-BE49-F238E27FC236}">
                <a16:creationId xmlns:a16="http://schemas.microsoft.com/office/drawing/2014/main" id="{FDE88498-8BEC-47C9-AB2F-8282EE8546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99739" y="3333909"/>
            <a:ext cx="3412020" cy="2026920"/>
          </a:xfrm>
          <a:prstGeom prst="rect">
            <a:avLst/>
          </a:prstGeom>
          <a:noFill/>
          <a:ln>
            <a:noFill/>
          </a:ln>
        </p:spPr>
      </p:pic>
    </p:spTree>
    <p:extLst>
      <p:ext uri="{BB962C8B-B14F-4D97-AF65-F5344CB8AC3E}">
        <p14:creationId xmlns:p14="http://schemas.microsoft.com/office/powerpoint/2010/main" val="386858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EB2128C9-F999-4E12-BA9C-92A4D2361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ACA9DD7-B5A4-44F8-A081-AD1417CA898F}"/>
              </a:ext>
            </a:extLst>
          </p:cNvPr>
          <p:cNvSpPr>
            <a:spLocks noGrp="1"/>
          </p:cNvSpPr>
          <p:nvPr>
            <p:ph type="title"/>
          </p:nvPr>
        </p:nvSpPr>
        <p:spPr>
          <a:xfrm>
            <a:off x="6551550" y="504743"/>
            <a:ext cx="5284850" cy="826217"/>
          </a:xfrm>
        </p:spPr>
        <p:txBody>
          <a:bodyPr vert="horz" lIns="91440" tIns="45720" rIns="91440" bIns="45720" rtlCol="0" anchor="b">
            <a:normAutofit fontScale="90000"/>
          </a:bodyPr>
          <a:lstStyle/>
          <a:p>
            <a:r>
              <a:rPr lang="en-US" sz="5200" kern="1200" dirty="0" err="1">
                <a:solidFill>
                  <a:schemeClr val="tx1"/>
                </a:solidFill>
                <a:latin typeface="+mj-lt"/>
                <a:ea typeface="+mj-ea"/>
                <a:cs typeface="+mj-cs"/>
              </a:rPr>
              <a:t>Styret</a:t>
            </a:r>
            <a:r>
              <a:rPr lang="en-US" sz="5200" kern="1200" dirty="0">
                <a:solidFill>
                  <a:schemeClr val="tx1"/>
                </a:solidFill>
                <a:latin typeface="+mj-lt"/>
                <a:ea typeface="+mj-ea"/>
                <a:cs typeface="+mj-cs"/>
              </a:rPr>
              <a:t> i </a:t>
            </a:r>
            <a:r>
              <a:rPr lang="en-US" sz="5200" kern="1200" dirty="0" err="1">
                <a:solidFill>
                  <a:schemeClr val="tx1"/>
                </a:solidFill>
                <a:latin typeface="+mj-lt"/>
                <a:ea typeface="+mj-ea"/>
                <a:cs typeface="+mj-cs"/>
              </a:rPr>
              <a:t>alpingruppa</a:t>
            </a:r>
            <a:endParaRPr lang="en-US" sz="5200" kern="1200" dirty="0">
              <a:solidFill>
                <a:schemeClr val="tx1"/>
              </a:solidFill>
              <a:latin typeface="+mj-lt"/>
              <a:ea typeface="+mj-ea"/>
              <a:cs typeface="+mj-cs"/>
            </a:endParaRPr>
          </a:p>
        </p:txBody>
      </p:sp>
      <p:pic>
        <p:nvPicPr>
          <p:cNvPr id="1036" name="Picture 12" descr="Overtagelse av gang- og sykkelbro. Fra venstre på bildet: Per Jonas Høglund, Levanger kommune – Ole-John Farbu, Farbu &amp; Gausen – Jon Olav Kvaaje, Skanska – og prosjektleder Åge Sjømark fra Bane NOR. Foto Bane NOR">
            <a:extLst>
              <a:ext uri="{FF2B5EF4-FFF2-40B4-BE49-F238E27FC236}">
                <a16:creationId xmlns:a16="http://schemas.microsoft.com/office/drawing/2014/main" id="{D618E283-A4D4-44E0-BD4D-908D87C139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3" t="38403" r="44672" b="-3"/>
          <a:stretch/>
        </p:blipFill>
        <p:spPr bwMode="auto">
          <a:xfrm>
            <a:off x="3169089" y="-47543"/>
            <a:ext cx="2951676" cy="34765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34D2CEA-359E-4780-B498-4DD1BC745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44" r="13939" b="-3"/>
          <a:stretch/>
        </p:blipFill>
        <p:spPr bwMode="auto">
          <a:xfrm>
            <a:off x="1" y="4070705"/>
            <a:ext cx="3004255" cy="27872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yttet ikke så langt, men savner verdalingene - innherred">
            <a:extLst>
              <a:ext uri="{FF2B5EF4-FFF2-40B4-BE49-F238E27FC236}">
                <a16:creationId xmlns:a16="http://schemas.microsoft.com/office/drawing/2014/main" id="{E3BCB28A-71CD-4167-8A1B-F202E93F76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65" t="17163" r="36117" b="2"/>
          <a:stretch/>
        </p:blipFill>
        <p:spPr bwMode="auto">
          <a:xfrm>
            <a:off x="3184900" y="3627120"/>
            <a:ext cx="3017520" cy="3230881"/>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669FA99F-FAA3-4740-937B-191713244B7E}"/>
              </a:ext>
            </a:extLst>
          </p:cNvPr>
          <p:cNvSpPr txBox="1"/>
          <p:nvPr/>
        </p:nvSpPr>
        <p:spPr>
          <a:xfrm>
            <a:off x="6202420" y="2244448"/>
            <a:ext cx="5633980" cy="923330"/>
          </a:xfrm>
          <a:prstGeom prst="rect">
            <a:avLst/>
          </a:prstGeom>
          <a:noFill/>
        </p:spPr>
        <p:txBody>
          <a:bodyPr wrap="square" rtlCol="0">
            <a:spAutoFit/>
          </a:bodyPr>
          <a:lstStyle/>
          <a:p>
            <a:r>
              <a:rPr lang="nb-NO" dirty="0"/>
              <a:t>John Sivert Brandt, eiendomsmegler: Attraktiviteten til Inderøy som bokommune er sterkere med et utbygd Prestlia </a:t>
            </a:r>
          </a:p>
        </p:txBody>
      </p:sp>
      <p:sp>
        <p:nvSpPr>
          <p:cNvPr id="11" name="TekstSylinder 10">
            <a:extLst>
              <a:ext uri="{FF2B5EF4-FFF2-40B4-BE49-F238E27FC236}">
                <a16:creationId xmlns:a16="http://schemas.microsoft.com/office/drawing/2014/main" id="{62775380-3B20-466E-BC8E-E8A85DEA133D}"/>
              </a:ext>
            </a:extLst>
          </p:cNvPr>
          <p:cNvSpPr txBox="1"/>
          <p:nvPr/>
        </p:nvSpPr>
        <p:spPr>
          <a:xfrm>
            <a:off x="6202420" y="3241857"/>
            <a:ext cx="5877820" cy="923330"/>
          </a:xfrm>
          <a:prstGeom prst="rect">
            <a:avLst/>
          </a:prstGeom>
          <a:noFill/>
        </p:spPr>
        <p:txBody>
          <a:bodyPr wrap="square" rtlCol="0">
            <a:spAutoFit/>
          </a:bodyPr>
          <a:lstStyle/>
          <a:p>
            <a:r>
              <a:rPr lang="nb-NO" dirty="0"/>
              <a:t>Runar Støa, fysioterapeut: </a:t>
            </a:r>
            <a:r>
              <a:rPr lang="nb-NO" b="0" i="0" dirty="0">
                <a:solidFill>
                  <a:srgbClr val="050505"/>
                </a:solidFill>
                <a:effectLst/>
                <a:latin typeface="Segoe UI Historic" panose="020B0502040204020203" pitchFamily="34" charset="0"/>
              </a:rPr>
              <a:t>Ski og aking er gull verdt for folkehelsa, oppfordrer til fysisk aktivitet og mestringsfølelse.</a:t>
            </a:r>
            <a:endParaRPr lang="nb-NO" dirty="0"/>
          </a:p>
        </p:txBody>
      </p:sp>
      <p:sp>
        <p:nvSpPr>
          <p:cNvPr id="12" name="TekstSylinder 11">
            <a:extLst>
              <a:ext uri="{FF2B5EF4-FFF2-40B4-BE49-F238E27FC236}">
                <a16:creationId xmlns:a16="http://schemas.microsoft.com/office/drawing/2014/main" id="{87CBF8BA-117B-4E62-B359-217FC36BFA60}"/>
              </a:ext>
            </a:extLst>
          </p:cNvPr>
          <p:cNvSpPr txBox="1"/>
          <p:nvPr/>
        </p:nvSpPr>
        <p:spPr>
          <a:xfrm>
            <a:off x="6189157" y="4148906"/>
            <a:ext cx="5633980" cy="923330"/>
          </a:xfrm>
          <a:prstGeom prst="rect">
            <a:avLst/>
          </a:prstGeom>
          <a:noFill/>
        </p:spPr>
        <p:txBody>
          <a:bodyPr wrap="square" rtlCol="0">
            <a:spAutoFit/>
          </a:bodyPr>
          <a:lstStyle/>
          <a:p>
            <a:r>
              <a:rPr lang="nb-NO" dirty="0"/>
              <a:t>Eskil Solberg, </a:t>
            </a:r>
            <a:r>
              <a:rPr lang="nb-NO" dirty="0" err="1"/>
              <a:t>tidl</a:t>
            </a:r>
            <a:r>
              <a:rPr lang="nb-NO" dirty="0"/>
              <a:t> markedssjef Kvitfjell: Alpint treffer både de som vil drive organisert idrett, men også de som bare vil leke.</a:t>
            </a:r>
          </a:p>
        </p:txBody>
      </p:sp>
      <p:sp>
        <p:nvSpPr>
          <p:cNvPr id="13" name="TekstSylinder 12">
            <a:extLst>
              <a:ext uri="{FF2B5EF4-FFF2-40B4-BE49-F238E27FC236}">
                <a16:creationId xmlns:a16="http://schemas.microsoft.com/office/drawing/2014/main" id="{B0AACEB8-8963-4030-B495-52AC7A99A927}"/>
              </a:ext>
            </a:extLst>
          </p:cNvPr>
          <p:cNvSpPr txBox="1"/>
          <p:nvPr/>
        </p:nvSpPr>
        <p:spPr>
          <a:xfrm>
            <a:off x="6202420" y="5078675"/>
            <a:ext cx="5633980" cy="923330"/>
          </a:xfrm>
          <a:prstGeom prst="rect">
            <a:avLst/>
          </a:prstGeom>
          <a:noFill/>
        </p:spPr>
        <p:txBody>
          <a:bodyPr wrap="square" rtlCol="0">
            <a:spAutoFit/>
          </a:bodyPr>
          <a:lstStyle/>
          <a:p>
            <a:r>
              <a:rPr lang="nb-NO" dirty="0"/>
              <a:t>Robert Kristensen, lærer: En unik forlengelse av skolegården til Sakshaug, til bruk for alle skoler i kommunen. Topp tilbud til barn  og unge!</a:t>
            </a:r>
          </a:p>
        </p:txBody>
      </p:sp>
      <p:sp>
        <p:nvSpPr>
          <p:cNvPr id="14" name="TekstSylinder 13">
            <a:extLst>
              <a:ext uri="{FF2B5EF4-FFF2-40B4-BE49-F238E27FC236}">
                <a16:creationId xmlns:a16="http://schemas.microsoft.com/office/drawing/2014/main" id="{7F637D5C-1DEB-4A14-93DF-EDEDFE04948A}"/>
              </a:ext>
            </a:extLst>
          </p:cNvPr>
          <p:cNvSpPr txBox="1"/>
          <p:nvPr/>
        </p:nvSpPr>
        <p:spPr>
          <a:xfrm>
            <a:off x="6189157" y="1303285"/>
            <a:ext cx="5633980" cy="923330"/>
          </a:xfrm>
          <a:prstGeom prst="rect">
            <a:avLst/>
          </a:prstGeom>
          <a:noFill/>
        </p:spPr>
        <p:txBody>
          <a:bodyPr wrap="square" rtlCol="0">
            <a:spAutoFit/>
          </a:bodyPr>
          <a:lstStyle/>
          <a:p>
            <a:r>
              <a:rPr lang="nb-NO" dirty="0"/>
              <a:t>Hilde Tokle Yri, </a:t>
            </a:r>
            <a:r>
              <a:rPr lang="nb-NO" dirty="0" err="1"/>
              <a:t>medl</a:t>
            </a:r>
            <a:r>
              <a:rPr lang="nb-NO" dirty="0"/>
              <a:t> og  </a:t>
            </a:r>
            <a:r>
              <a:rPr lang="nb-NO" dirty="0" err="1"/>
              <a:t>tidl</a:t>
            </a:r>
            <a:r>
              <a:rPr lang="nb-NO" dirty="0"/>
              <a:t> leder Alpinkomiteen NT-skikrets: Prestlia er en ideell bakke for å drive effektiv slalåmtrening </a:t>
            </a:r>
          </a:p>
        </p:txBody>
      </p:sp>
      <p:sp>
        <p:nvSpPr>
          <p:cNvPr id="15" name="TekstSylinder 14">
            <a:extLst>
              <a:ext uri="{FF2B5EF4-FFF2-40B4-BE49-F238E27FC236}">
                <a16:creationId xmlns:a16="http://schemas.microsoft.com/office/drawing/2014/main" id="{E6BCBC96-0095-47E0-A8D3-C8DA17616430}"/>
              </a:ext>
            </a:extLst>
          </p:cNvPr>
          <p:cNvSpPr txBox="1"/>
          <p:nvPr/>
        </p:nvSpPr>
        <p:spPr>
          <a:xfrm>
            <a:off x="6202420" y="6080452"/>
            <a:ext cx="5633980" cy="646331"/>
          </a:xfrm>
          <a:prstGeom prst="rect">
            <a:avLst/>
          </a:prstGeom>
          <a:noFill/>
        </p:spPr>
        <p:txBody>
          <a:bodyPr wrap="square" rtlCol="0">
            <a:spAutoFit/>
          </a:bodyPr>
          <a:lstStyle/>
          <a:p>
            <a:r>
              <a:rPr lang="nb-NO" dirty="0"/>
              <a:t>Ole John Fossum, byggeleder og verdensmester i dugnad: Engasjementet i næringslivet for Prestlia er stort!</a:t>
            </a:r>
          </a:p>
        </p:txBody>
      </p:sp>
      <p:pic>
        <p:nvPicPr>
          <p:cNvPr id="5" name="Bilde 4" descr="Et bilde som inneholder person, mann, smilende, poserer&#10;&#10;Automatisk generert beskrivelse">
            <a:extLst>
              <a:ext uri="{FF2B5EF4-FFF2-40B4-BE49-F238E27FC236}">
                <a16:creationId xmlns:a16="http://schemas.microsoft.com/office/drawing/2014/main" id="{B16FFF1F-2737-438F-9D97-F0BE2E9BE4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6161"/>
            <a:ext cx="3128261" cy="3065696"/>
          </a:xfrm>
          <a:prstGeom prst="rect">
            <a:avLst/>
          </a:prstGeom>
        </p:spPr>
      </p:pic>
    </p:spTree>
    <p:extLst>
      <p:ext uri="{BB962C8B-B14F-4D97-AF65-F5344CB8AC3E}">
        <p14:creationId xmlns:p14="http://schemas.microsoft.com/office/powerpoint/2010/main" val="372561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15BA265-DA4B-4742-BE72-08AD09CB40F5}"/>
              </a:ext>
            </a:extLst>
          </p:cNvPr>
          <p:cNvSpPr>
            <a:spLocks noGrp="1"/>
          </p:cNvSpPr>
          <p:nvPr>
            <p:ph idx="1"/>
          </p:nvPr>
        </p:nvSpPr>
        <p:spPr>
          <a:xfrm>
            <a:off x="838200" y="591629"/>
            <a:ext cx="10515600" cy="4351338"/>
          </a:xfrm>
        </p:spPr>
        <p:txBody>
          <a:bodyPr/>
          <a:lstStyle/>
          <a:p>
            <a:pPr marL="0" indent="0" algn="ctr">
              <a:buNone/>
            </a:pPr>
            <a:endParaRPr lang="nb-NO" dirty="0"/>
          </a:p>
          <a:p>
            <a:pPr marL="0" indent="0" algn="ctr">
              <a:buNone/>
            </a:pPr>
            <a:endParaRPr lang="nb-NO" dirty="0"/>
          </a:p>
          <a:p>
            <a:pPr marL="0" indent="0" algn="ctr">
              <a:buNone/>
            </a:pPr>
            <a:endParaRPr lang="nb-NO" dirty="0"/>
          </a:p>
          <a:p>
            <a:pPr marL="0" indent="0" algn="ctr">
              <a:buNone/>
            </a:pPr>
            <a:endParaRPr lang="nb-NO" dirty="0"/>
          </a:p>
          <a:p>
            <a:pPr marL="0" indent="0" algn="ctr">
              <a:buNone/>
            </a:pPr>
            <a:r>
              <a:rPr lang="nb-NO" dirty="0"/>
              <a:t>Hva tenker dere?</a:t>
            </a:r>
          </a:p>
        </p:txBody>
      </p:sp>
    </p:spTree>
    <p:extLst>
      <p:ext uri="{BB962C8B-B14F-4D97-AF65-F5344CB8AC3E}">
        <p14:creationId xmlns:p14="http://schemas.microsoft.com/office/powerpoint/2010/main" val="305233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utendørs&#10;&#10;Automatisk generert beskrivelse">
            <a:extLst>
              <a:ext uri="{FF2B5EF4-FFF2-40B4-BE49-F238E27FC236}">
                <a16:creationId xmlns:a16="http://schemas.microsoft.com/office/drawing/2014/main" id="{720C740C-9008-4D4E-8CC3-93C3852F5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455701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A86E0E-C1A1-4652-8DAC-7DC53CEE9C6D}"/>
              </a:ext>
            </a:extLst>
          </p:cNvPr>
          <p:cNvSpPr>
            <a:spLocks noGrp="1"/>
          </p:cNvSpPr>
          <p:nvPr>
            <p:ph type="title"/>
          </p:nvPr>
        </p:nvSpPr>
        <p:spPr>
          <a:xfrm>
            <a:off x="4965430" y="629268"/>
            <a:ext cx="6586491" cy="1286160"/>
          </a:xfrm>
        </p:spPr>
        <p:txBody>
          <a:bodyPr anchor="b">
            <a:normAutofit/>
          </a:bodyPr>
          <a:lstStyle/>
          <a:p>
            <a:r>
              <a:rPr lang="nb-NO" dirty="0"/>
              <a:t>Status drift</a:t>
            </a:r>
          </a:p>
        </p:txBody>
      </p:sp>
      <p:sp>
        <p:nvSpPr>
          <p:cNvPr id="3" name="Plassholder for innhold 2">
            <a:extLst>
              <a:ext uri="{FF2B5EF4-FFF2-40B4-BE49-F238E27FC236}">
                <a16:creationId xmlns:a16="http://schemas.microsoft.com/office/drawing/2014/main" id="{AD00DEF8-BEBF-4E21-AFA1-B18D4A5469D1}"/>
              </a:ext>
            </a:extLst>
          </p:cNvPr>
          <p:cNvSpPr>
            <a:spLocks noGrp="1"/>
          </p:cNvSpPr>
          <p:nvPr>
            <p:ph idx="1"/>
          </p:nvPr>
        </p:nvSpPr>
        <p:spPr>
          <a:xfrm>
            <a:off x="4965431" y="2438400"/>
            <a:ext cx="6586489" cy="3785419"/>
          </a:xfrm>
        </p:spPr>
        <p:txBody>
          <a:bodyPr>
            <a:normAutofit lnSpcReduction="10000"/>
          </a:bodyPr>
          <a:lstStyle/>
          <a:p>
            <a:r>
              <a:rPr lang="nb-NO" sz="1900" dirty="0"/>
              <a:t>Eies Inderøy IL, og driftes av alpingruppa- benyttes av «alle».</a:t>
            </a:r>
          </a:p>
          <a:p>
            <a:r>
              <a:rPr lang="nb-NO" sz="1900" dirty="0"/>
              <a:t>Første gode sesong på flere år- utstyret fungerer, temperaturen er riktig og dugnadsfolket er villige og vet hva de gjør.</a:t>
            </a:r>
          </a:p>
          <a:p>
            <a:r>
              <a:rPr lang="nb-NO" sz="1900" dirty="0"/>
              <a:t>Velsmurt dugnadsdrift: Godt organisert og god kontroll.</a:t>
            </a:r>
          </a:p>
          <a:p>
            <a:r>
              <a:rPr lang="nb-NO" sz="1900" dirty="0"/>
              <a:t>Fungerende snøanlegg</a:t>
            </a:r>
          </a:p>
          <a:p>
            <a:r>
              <a:rPr lang="nb-NO" sz="1900" dirty="0"/>
              <a:t>Heis-system fra 1994- modent for utskifting/renovering, men fungerer</a:t>
            </a:r>
          </a:p>
          <a:p>
            <a:r>
              <a:rPr lang="nb-NO" sz="1900" dirty="0" err="1"/>
              <a:t>Prinoth</a:t>
            </a:r>
            <a:r>
              <a:rPr lang="nb-NO" sz="1900" dirty="0"/>
              <a:t> Husky </a:t>
            </a:r>
            <a:r>
              <a:rPr lang="nb-NO" sz="1900" dirty="0" err="1"/>
              <a:t>preppmaskin</a:t>
            </a:r>
            <a:r>
              <a:rPr lang="nb-NO" sz="1900" dirty="0"/>
              <a:t> 2004. En ikke helt optimal </a:t>
            </a:r>
            <a:r>
              <a:rPr lang="nb-NO" sz="1900" dirty="0" err="1"/>
              <a:t>langrennsmaskin</a:t>
            </a:r>
            <a:r>
              <a:rPr lang="nb-NO" sz="1900" dirty="0"/>
              <a:t> som kan byttes i bakkemaskin i 2024 hvis ønskelig.</a:t>
            </a:r>
          </a:p>
          <a:p>
            <a:r>
              <a:rPr lang="nb-NO" sz="1900" dirty="0"/>
              <a:t>Sunn økonomi</a:t>
            </a:r>
          </a:p>
          <a:p>
            <a:pPr marL="0" indent="0">
              <a:buNone/>
            </a:pPr>
            <a:endParaRPr lang="nb-NO" sz="1900" dirty="0"/>
          </a:p>
        </p:txBody>
      </p:sp>
      <p:pic>
        <p:nvPicPr>
          <p:cNvPr id="5" name="Bilde 4" descr="Et bilde som inneholder utendørs, tre, natur, jernbane&#10;&#10;Automatisk generert beskrivelse">
            <a:extLst>
              <a:ext uri="{FF2B5EF4-FFF2-40B4-BE49-F238E27FC236}">
                <a16:creationId xmlns:a16="http://schemas.microsoft.com/office/drawing/2014/main" id="{02D6E7AA-B437-4E92-85C3-97823D8FBF3D}"/>
              </a:ext>
            </a:extLst>
          </p:cNvPr>
          <p:cNvPicPr>
            <a:picLocks noChangeAspect="1"/>
          </p:cNvPicPr>
          <p:nvPr/>
        </p:nvPicPr>
        <p:blipFill rotWithShape="1">
          <a:blip r:embed="rId2">
            <a:extLst>
              <a:ext uri="{28A0092B-C50C-407E-A947-70E740481C1C}">
                <a14:useLocalDpi xmlns:a14="http://schemas.microsoft.com/office/drawing/2010/main" val="0"/>
              </a:ext>
            </a:extLst>
          </a:blip>
          <a:srcRect l="7825" r="2050"/>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CF89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93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513F69C-3D6D-4E72-9289-5BC3584D6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CADBE6C6-EDB4-4A95-99F0-321905EC2CB2}"/>
              </a:ext>
            </a:extLst>
          </p:cNvPr>
          <p:cNvSpPr>
            <a:spLocks noGrp="1"/>
          </p:cNvSpPr>
          <p:nvPr>
            <p:ph type="title"/>
          </p:nvPr>
        </p:nvSpPr>
        <p:spPr>
          <a:xfrm>
            <a:off x="7527223" y="557189"/>
            <a:ext cx="3826577" cy="1671566"/>
          </a:xfrm>
        </p:spPr>
        <p:txBody>
          <a:bodyPr>
            <a:normAutofit/>
          </a:bodyPr>
          <a:lstStyle/>
          <a:p>
            <a:r>
              <a:rPr lang="nb-NO" sz="3700"/>
              <a:t>Aktivitetsregnskap 2021</a:t>
            </a:r>
          </a:p>
        </p:txBody>
      </p:sp>
      <p:pic>
        <p:nvPicPr>
          <p:cNvPr id="5" name="Bilde 4">
            <a:extLst>
              <a:ext uri="{FF2B5EF4-FFF2-40B4-BE49-F238E27FC236}">
                <a16:creationId xmlns:a16="http://schemas.microsoft.com/office/drawing/2014/main" id="{7F9EC276-07EB-466B-808D-3CAAC3D7998F}"/>
              </a:ext>
            </a:extLst>
          </p:cNvPr>
          <p:cNvPicPr>
            <a:picLocks noChangeAspect="1"/>
          </p:cNvPicPr>
          <p:nvPr/>
        </p:nvPicPr>
        <p:blipFill rotWithShape="1">
          <a:blip r:embed="rId2">
            <a:extLst>
              <a:ext uri="{28A0092B-C50C-407E-A947-70E740481C1C}">
                <a14:useLocalDpi xmlns:a14="http://schemas.microsoft.com/office/drawing/2010/main" val="0"/>
              </a:ext>
            </a:extLst>
          </a:blip>
          <a:srcRect r="32910" b="-1"/>
          <a:stretch/>
        </p:blipFill>
        <p:spPr>
          <a:xfrm>
            <a:off x="20" y="-1"/>
            <a:ext cx="3997732" cy="4469126"/>
          </a:xfrm>
          <a:prstGeom prst="rect">
            <a:avLst/>
          </a:prstGeom>
        </p:spPr>
      </p:pic>
      <p:pic>
        <p:nvPicPr>
          <p:cNvPr id="9" name="Bilde 8" descr="Et bilde som inneholder utendørs, himmel, gå på ski, snø&#10;&#10;Automatisk generert beskrivelse">
            <a:extLst>
              <a:ext uri="{FF2B5EF4-FFF2-40B4-BE49-F238E27FC236}">
                <a16:creationId xmlns:a16="http://schemas.microsoft.com/office/drawing/2014/main" id="{0F6D81D6-E96A-4DB4-AFD3-B42270D51BE8}"/>
              </a:ext>
            </a:extLst>
          </p:cNvPr>
          <p:cNvPicPr>
            <a:picLocks noChangeAspect="1"/>
          </p:cNvPicPr>
          <p:nvPr/>
        </p:nvPicPr>
        <p:blipFill rotWithShape="1">
          <a:blip r:embed="rId3">
            <a:extLst>
              <a:ext uri="{28A0092B-C50C-407E-A947-70E740481C1C}">
                <a14:useLocalDpi xmlns:a14="http://schemas.microsoft.com/office/drawing/2010/main" val="0"/>
              </a:ext>
            </a:extLst>
          </a:blip>
          <a:srcRect r="-1" b="3236"/>
          <a:stretch/>
        </p:blipFill>
        <p:spPr>
          <a:xfrm>
            <a:off x="4184069" y="-2"/>
            <a:ext cx="3027239" cy="2226220"/>
          </a:xfrm>
          <a:prstGeom prst="rect">
            <a:avLst/>
          </a:prstGeom>
        </p:spPr>
      </p:pic>
      <p:pic>
        <p:nvPicPr>
          <p:cNvPr id="7" name="Bilde 6">
            <a:extLst>
              <a:ext uri="{FF2B5EF4-FFF2-40B4-BE49-F238E27FC236}">
                <a16:creationId xmlns:a16="http://schemas.microsoft.com/office/drawing/2014/main" id="{9D55D453-BF74-42CA-839B-217C705CE71D}"/>
              </a:ext>
            </a:extLst>
          </p:cNvPr>
          <p:cNvPicPr>
            <a:picLocks noChangeAspect="1"/>
          </p:cNvPicPr>
          <p:nvPr/>
        </p:nvPicPr>
        <p:blipFill rotWithShape="1">
          <a:blip r:embed="rId4">
            <a:extLst>
              <a:ext uri="{28A0092B-C50C-407E-A947-70E740481C1C}">
                <a14:useLocalDpi xmlns:a14="http://schemas.microsoft.com/office/drawing/2010/main" val="0"/>
              </a:ext>
            </a:extLst>
          </a:blip>
          <a:srcRect l="1845" r="-4" b="-4"/>
          <a:stretch/>
        </p:blipFill>
        <p:spPr>
          <a:xfrm>
            <a:off x="4184069" y="2406570"/>
            <a:ext cx="3027239" cy="2050948"/>
          </a:xfrm>
          <a:prstGeom prst="rect">
            <a:avLst/>
          </a:prstGeom>
        </p:spPr>
      </p:pic>
      <p:pic>
        <p:nvPicPr>
          <p:cNvPr id="10" name="Bilde 9" descr="Et bilde som inneholder utendørs, snø, tre, gå på ski&#10;&#10;Automatisk generert beskrivelse">
            <a:extLst>
              <a:ext uri="{FF2B5EF4-FFF2-40B4-BE49-F238E27FC236}">
                <a16:creationId xmlns:a16="http://schemas.microsoft.com/office/drawing/2014/main" id="{8018BD8A-2F74-4DA2-B1D0-3F080D3864C6}"/>
              </a:ext>
            </a:extLst>
          </p:cNvPr>
          <p:cNvPicPr/>
          <p:nvPr/>
        </p:nvPicPr>
        <p:blipFill rotWithShape="1">
          <a:blip r:embed="rId5" cstate="print">
            <a:extLst>
              <a:ext uri="{28A0092B-C50C-407E-A947-70E740481C1C}">
                <a14:useLocalDpi xmlns:a14="http://schemas.microsoft.com/office/drawing/2010/main" val="0"/>
              </a:ext>
            </a:extLst>
          </a:blip>
          <a:srcRect b="2115"/>
          <a:stretch/>
        </p:blipFill>
        <p:spPr>
          <a:xfrm>
            <a:off x="-3717" y="4638290"/>
            <a:ext cx="3020892" cy="2219710"/>
          </a:xfrm>
          <a:prstGeom prst="rect">
            <a:avLst/>
          </a:prstGeom>
        </p:spPr>
      </p:pic>
      <p:pic>
        <p:nvPicPr>
          <p:cNvPr id="12" name="Bilde 11" descr="Et bilde som inneholder bane, utendørs, snø, bygning&#10;&#10;Automatisk generert beskrivelse">
            <a:extLst>
              <a:ext uri="{FF2B5EF4-FFF2-40B4-BE49-F238E27FC236}">
                <a16:creationId xmlns:a16="http://schemas.microsoft.com/office/drawing/2014/main" id="{37964AE0-2E68-4EA4-A5D4-DF8B12506B0D}"/>
              </a:ext>
            </a:extLst>
          </p:cNvPr>
          <p:cNvPicPr/>
          <p:nvPr/>
        </p:nvPicPr>
        <p:blipFill rotWithShape="1">
          <a:blip r:embed="rId6" cstate="print">
            <a:extLst>
              <a:ext uri="{28A0092B-C50C-407E-A947-70E740481C1C}">
                <a14:useLocalDpi xmlns:a14="http://schemas.microsoft.com/office/drawing/2010/main" val="0"/>
              </a:ext>
            </a:extLst>
          </a:blip>
          <a:srcRect t="4252" r="4" b="21819"/>
          <a:stretch/>
        </p:blipFill>
        <p:spPr>
          <a:xfrm>
            <a:off x="3184628" y="4629236"/>
            <a:ext cx="4026679" cy="2228764"/>
          </a:xfrm>
          <a:prstGeom prst="rect">
            <a:avLst/>
          </a:prstGeom>
        </p:spPr>
      </p:pic>
      <p:sp>
        <p:nvSpPr>
          <p:cNvPr id="3" name="Plassholder for innhold 2">
            <a:extLst>
              <a:ext uri="{FF2B5EF4-FFF2-40B4-BE49-F238E27FC236}">
                <a16:creationId xmlns:a16="http://schemas.microsoft.com/office/drawing/2014/main" id="{87E5BC09-962B-4531-A3E3-E4D7336935C4}"/>
              </a:ext>
            </a:extLst>
          </p:cNvPr>
          <p:cNvSpPr>
            <a:spLocks noGrp="1"/>
          </p:cNvSpPr>
          <p:nvPr>
            <p:ph idx="1"/>
          </p:nvPr>
        </p:nvSpPr>
        <p:spPr>
          <a:xfrm>
            <a:off x="7527223" y="2400475"/>
            <a:ext cx="3826578" cy="3776488"/>
          </a:xfrm>
        </p:spPr>
        <p:txBody>
          <a:bodyPr>
            <a:normAutofit/>
          </a:bodyPr>
          <a:lstStyle/>
          <a:p>
            <a:pPr marL="342900" lvl="0" indent="-342900">
              <a:buFont typeface="Symbol" panose="05050102010706020507" pitchFamily="18" charset="2"/>
              <a:buChar char=""/>
            </a:pPr>
            <a:r>
              <a:rPr lang="nb-NO" sz="1400" dirty="0">
                <a:effectLst/>
                <a:latin typeface="Calibri" panose="020F0502020204030204" pitchFamily="34" charset="0"/>
                <a:ea typeface="Calibri" panose="020F0502020204030204" pitchFamily="34" charset="0"/>
                <a:cs typeface="Times New Roman" panose="02020603050405020304" pitchFamily="18" charset="0"/>
              </a:rPr>
              <a:t>38 åpningsdager fra 20. januar til 27 mars. (Til tross for </a:t>
            </a:r>
            <a:r>
              <a:rPr lang="nb-NO" sz="1400" dirty="0" err="1">
                <a:effectLst/>
                <a:latin typeface="Calibri" panose="020F0502020204030204" pitchFamily="34" charset="0"/>
                <a:ea typeface="Calibri" panose="020F0502020204030204" pitchFamily="34" charset="0"/>
                <a:cs typeface="Times New Roman" panose="02020603050405020304" pitchFamily="18" charset="0"/>
              </a:rPr>
              <a:t>Covid</a:t>
            </a:r>
            <a:r>
              <a:rPr lang="nb-NO" sz="14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nb-NO" sz="1400" dirty="0">
                <a:effectLst/>
                <a:latin typeface="Calibri" panose="020F0502020204030204" pitchFamily="34" charset="0"/>
                <a:ea typeface="Calibri" panose="020F0502020204030204" pitchFamily="34" charset="0"/>
                <a:cs typeface="Times New Roman" panose="02020603050405020304" pitchFamily="18" charset="0"/>
              </a:rPr>
              <a:t>Over 3000 elever registrert besøk i skoletida fra elever ved Inderøyskolene. Ski og aking.</a:t>
            </a:r>
          </a:p>
          <a:p>
            <a:pPr marL="342900" lvl="0" indent="-342900">
              <a:buFont typeface="Symbol" panose="05050102010706020507" pitchFamily="18" charset="2"/>
              <a:buChar char=""/>
            </a:pPr>
            <a:r>
              <a:rPr lang="nb-NO" sz="1400" dirty="0">
                <a:effectLst/>
                <a:latin typeface="Calibri" panose="020F0502020204030204" pitchFamily="34" charset="0"/>
                <a:ea typeface="Calibri" panose="020F0502020204030204" pitchFamily="34" charset="0"/>
                <a:cs typeface="Times New Roman" panose="02020603050405020304" pitchFamily="18" charset="0"/>
              </a:rPr>
              <a:t>SFO benyttet bakken</a:t>
            </a:r>
          </a:p>
          <a:p>
            <a:pPr marL="342900" lvl="0" indent="-342900">
              <a:buFont typeface="Symbol" panose="05050102010706020507" pitchFamily="18" charset="2"/>
              <a:buChar char=""/>
            </a:pPr>
            <a:r>
              <a:rPr lang="nb-NO" sz="1400" dirty="0">
                <a:effectLst/>
                <a:latin typeface="Calibri" panose="020F0502020204030204" pitchFamily="34" charset="0"/>
                <a:ea typeface="Calibri" panose="020F0502020204030204" pitchFamily="34" charset="0"/>
                <a:cs typeface="Times New Roman" panose="02020603050405020304" pitchFamily="18" charset="0"/>
              </a:rPr>
              <a:t>2311 skidager registrert besøk fra heiskortkjøpere på 4 åpningsdager pr uke</a:t>
            </a:r>
          </a:p>
          <a:p>
            <a:pPr marL="342900" lvl="0" indent="-342900">
              <a:buFont typeface="Symbol" panose="05050102010706020507" pitchFamily="18" charset="2"/>
              <a:buChar char=""/>
            </a:pPr>
            <a:r>
              <a:rPr lang="nb-NO" sz="1400" dirty="0">
                <a:effectLst/>
                <a:latin typeface="Calibri" panose="020F0502020204030204" pitchFamily="34" charset="0"/>
                <a:ea typeface="Calibri" panose="020F0502020204030204" pitchFamily="34" charset="0"/>
                <a:cs typeface="Times New Roman" panose="02020603050405020304" pitchFamily="18" charset="0"/>
              </a:rPr>
              <a:t>4 ungdomskvelder. 350 deltakere.</a:t>
            </a:r>
          </a:p>
          <a:p>
            <a:pPr marL="342900" lvl="0" indent="-342900">
              <a:buFont typeface="Symbol" panose="05050102010706020507" pitchFamily="18" charset="2"/>
              <a:buChar char=""/>
            </a:pPr>
            <a:r>
              <a:rPr lang="nb-NO" sz="1400" dirty="0">
                <a:effectLst/>
                <a:latin typeface="Calibri" panose="020F0502020204030204" pitchFamily="34" charset="0"/>
                <a:ea typeface="Calibri" panose="020F0502020204030204" pitchFamily="34" charset="0"/>
                <a:cs typeface="Times New Roman" panose="02020603050405020304" pitchFamily="18" charset="0"/>
              </a:rPr>
              <a:t>5 dager med frikort i vinterferien til de som ønsket dette.</a:t>
            </a:r>
          </a:p>
          <a:p>
            <a:pPr marL="342900" lvl="0" indent="-342900">
              <a:buFont typeface="Symbol" panose="05050102010706020507" pitchFamily="18" charset="2"/>
              <a:buChar char=""/>
            </a:pPr>
            <a:r>
              <a:rPr lang="nb-NO" sz="1400" dirty="0">
                <a:effectLst/>
                <a:latin typeface="Calibri" panose="020F0502020204030204" pitchFamily="34" charset="0"/>
                <a:ea typeface="Calibri" panose="020F0502020204030204" pitchFamily="34" charset="0"/>
                <a:cs typeface="Times New Roman" panose="02020603050405020304" pitchFamily="18" charset="0"/>
              </a:rPr>
              <a:t>5 treningskvelder. Alpinistene 3 til 80 år.</a:t>
            </a:r>
          </a:p>
          <a:p>
            <a:pPr marL="342900" lvl="0" indent="-342900">
              <a:spcAft>
                <a:spcPts val="800"/>
              </a:spcAft>
              <a:buFont typeface="Symbol" panose="05050102010706020507" pitchFamily="18" charset="2"/>
              <a:buChar char=""/>
            </a:pPr>
            <a:r>
              <a:rPr lang="nb-NO" sz="1400" dirty="0">
                <a:effectLst/>
                <a:latin typeface="Calibri" panose="020F0502020204030204" pitchFamily="34" charset="0"/>
                <a:ea typeface="Calibri" panose="020F0502020204030204" pitchFamily="34" charset="0"/>
                <a:cs typeface="Times New Roman" panose="02020603050405020304" pitchFamily="18" charset="0"/>
              </a:rPr>
              <a:t>1 Inderøyrenn. 50 deltakere.</a:t>
            </a:r>
          </a:p>
          <a:p>
            <a:endParaRPr lang="nb-NO" sz="1400" dirty="0"/>
          </a:p>
        </p:txBody>
      </p:sp>
    </p:spTree>
    <p:extLst>
      <p:ext uri="{BB962C8B-B14F-4D97-AF65-F5344CB8AC3E}">
        <p14:creationId xmlns:p14="http://schemas.microsoft.com/office/powerpoint/2010/main" val="85284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D9831512-F3D0-442E-845A-28568DE7CD11}"/>
              </a:ext>
            </a:extLst>
          </p:cNvPr>
          <p:cNvSpPr>
            <a:spLocks noGrp="1"/>
          </p:cNvSpPr>
          <p:nvPr>
            <p:ph type="title"/>
          </p:nvPr>
        </p:nvSpPr>
        <p:spPr>
          <a:xfrm>
            <a:off x="6551550" y="365125"/>
            <a:ext cx="4802249" cy="2412882"/>
          </a:xfrm>
        </p:spPr>
        <p:txBody>
          <a:bodyPr anchor="b">
            <a:normAutofit/>
          </a:bodyPr>
          <a:lstStyle/>
          <a:p>
            <a:r>
              <a:rPr lang="nb-NO" sz="4000"/>
              <a:t>Dugnadsregnskap</a:t>
            </a:r>
          </a:p>
        </p:txBody>
      </p:sp>
      <p:pic>
        <p:nvPicPr>
          <p:cNvPr id="4" name="Bilde 3" descr="Et bilde som inneholder tekst, snø, utendørs, gå på ski&#10;&#10;Automatisk generert beskrivelse">
            <a:extLst>
              <a:ext uri="{FF2B5EF4-FFF2-40B4-BE49-F238E27FC236}">
                <a16:creationId xmlns:a16="http://schemas.microsoft.com/office/drawing/2014/main" id="{34F4F996-ACD9-4A7F-898D-0BB4EF537DF2}"/>
              </a:ext>
            </a:extLst>
          </p:cNvPr>
          <p:cNvPicPr>
            <a:picLocks noChangeAspect="1"/>
          </p:cNvPicPr>
          <p:nvPr/>
        </p:nvPicPr>
        <p:blipFill rotWithShape="1">
          <a:blip r:embed="rId2">
            <a:extLst>
              <a:ext uri="{28A0092B-C50C-407E-A947-70E740481C1C}">
                <a14:useLocalDpi xmlns:a14="http://schemas.microsoft.com/office/drawing/2010/main" val="0"/>
              </a:ext>
            </a:extLst>
          </a:blip>
          <a:srcRect t="2792" r="-4" b="-4"/>
          <a:stretch/>
        </p:blipFill>
        <p:spPr>
          <a:xfrm>
            <a:off x="-1" y="10"/>
            <a:ext cx="3003123" cy="3892380"/>
          </a:xfrm>
          <a:prstGeom prst="rect">
            <a:avLst/>
          </a:prstGeom>
        </p:spPr>
      </p:pic>
      <p:pic>
        <p:nvPicPr>
          <p:cNvPr id="8" name="Bilde 7" descr="Et bilde som inneholder snø, utendørs, natt&#10;&#10;Automatisk generert beskrivelse">
            <a:extLst>
              <a:ext uri="{FF2B5EF4-FFF2-40B4-BE49-F238E27FC236}">
                <a16:creationId xmlns:a16="http://schemas.microsoft.com/office/drawing/2014/main" id="{351635AB-AC91-4E96-90AF-04B906EF1476}"/>
              </a:ext>
            </a:extLst>
          </p:cNvPr>
          <p:cNvPicPr>
            <a:picLocks noChangeAspect="1"/>
          </p:cNvPicPr>
          <p:nvPr/>
        </p:nvPicPr>
        <p:blipFill rotWithShape="1">
          <a:blip r:embed="rId3">
            <a:extLst>
              <a:ext uri="{28A0092B-C50C-407E-A947-70E740481C1C}">
                <a14:useLocalDpi xmlns:a14="http://schemas.microsoft.com/office/drawing/2010/main" val="0"/>
              </a:ext>
            </a:extLst>
          </a:blip>
          <a:srcRect l="14349" r="4445" b="-5"/>
          <a:stretch/>
        </p:blipFill>
        <p:spPr>
          <a:xfrm>
            <a:off x="3180257" y="10"/>
            <a:ext cx="3016307" cy="2785935"/>
          </a:xfrm>
          <a:prstGeom prst="rect">
            <a:avLst/>
          </a:prstGeom>
        </p:spPr>
      </p:pic>
      <p:pic>
        <p:nvPicPr>
          <p:cNvPr id="6" name="Bilde 5" descr="Et bilde som inneholder utendørs, gress, gårdsmaskin&#10;&#10;Automatisk generert beskrivelse">
            <a:extLst>
              <a:ext uri="{FF2B5EF4-FFF2-40B4-BE49-F238E27FC236}">
                <a16:creationId xmlns:a16="http://schemas.microsoft.com/office/drawing/2014/main" id="{CD601DD0-459F-4CAD-B592-6E98E3AF25E9}"/>
              </a:ext>
            </a:extLst>
          </p:cNvPr>
          <p:cNvPicPr/>
          <p:nvPr/>
        </p:nvPicPr>
        <p:blipFill rotWithShape="1">
          <a:blip r:embed="rId4" cstate="print">
            <a:extLst>
              <a:ext uri="{28A0092B-C50C-407E-A947-70E740481C1C}">
                <a14:useLocalDpi xmlns:a14="http://schemas.microsoft.com/office/drawing/2010/main" val="0"/>
              </a:ext>
            </a:extLst>
          </a:blip>
          <a:srcRect t="24590" r="-4" b="6029"/>
          <a:stretch/>
        </p:blipFill>
        <p:spPr>
          <a:xfrm>
            <a:off x="-1" y="4079988"/>
            <a:ext cx="3003123" cy="2778013"/>
          </a:xfrm>
          <a:prstGeom prst="rect">
            <a:avLst/>
          </a:prstGeom>
        </p:spPr>
      </p:pic>
      <p:pic>
        <p:nvPicPr>
          <p:cNvPr id="5" name="Bilde 4" descr="Et bilde som inneholder utendørs, natur&#10;&#10;Automatisk generert beskrivelse">
            <a:extLst>
              <a:ext uri="{FF2B5EF4-FFF2-40B4-BE49-F238E27FC236}">
                <a16:creationId xmlns:a16="http://schemas.microsoft.com/office/drawing/2014/main" id="{C10786B2-8F16-4463-9504-4C3A54AE028D}"/>
              </a:ext>
            </a:extLst>
          </p:cNvPr>
          <p:cNvPicPr>
            <a:picLocks noChangeAspect="1"/>
          </p:cNvPicPr>
          <p:nvPr/>
        </p:nvPicPr>
        <p:blipFill rotWithShape="1">
          <a:blip r:embed="rId5">
            <a:extLst>
              <a:ext uri="{28A0092B-C50C-407E-A947-70E740481C1C}">
                <a14:useLocalDpi xmlns:a14="http://schemas.microsoft.com/office/drawing/2010/main" val="0"/>
              </a:ext>
            </a:extLst>
          </a:blip>
          <a:srcRect r="19862" b="2"/>
          <a:stretch/>
        </p:blipFill>
        <p:spPr>
          <a:xfrm>
            <a:off x="3180257" y="2957665"/>
            <a:ext cx="3016307" cy="3900335"/>
          </a:xfrm>
          <a:prstGeom prst="rect">
            <a:avLst/>
          </a:prstGeom>
        </p:spPr>
      </p:pic>
      <p:sp>
        <p:nvSpPr>
          <p:cNvPr id="3" name="Plassholder for innhold 2">
            <a:extLst>
              <a:ext uri="{FF2B5EF4-FFF2-40B4-BE49-F238E27FC236}">
                <a16:creationId xmlns:a16="http://schemas.microsoft.com/office/drawing/2014/main" id="{0400ED2F-B717-4D38-A06C-CEE24B65F2FE}"/>
              </a:ext>
            </a:extLst>
          </p:cNvPr>
          <p:cNvSpPr>
            <a:spLocks noGrp="1"/>
          </p:cNvSpPr>
          <p:nvPr>
            <p:ph idx="1"/>
          </p:nvPr>
        </p:nvSpPr>
        <p:spPr>
          <a:xfrm>
            <a:off x="6551550" y="2957665"/>
            <a:ext cx="4802249" cy="3178562"/>
          </a:xfrm>
        </p:spPr>
        <p:txBody>
          <a:bodyPr>
            <a:normAutofit/>
          </a:bodyPr>
          <a:lstStyle/>
          <a:p>
            <a:pPr marL="342900" lvl="0" indent="-342900">
              <a:buFont typeface="Symbol" panose="05050102010706020507" pitchFamily="18" charset="2"/>
              <a:buChar char=""/>
            </a:pPr>
            <a:r>
              <a:rPr lang="nb-NO" sz="2000">
                <a:effectLst/>
                <a:latin typeface="Calibri" panose="020F0502020204030204" pitchFamily="34" charset="0"/>
                <a:ea typeface="Calibri" panose="020F0502020204030204" pitchFamily="34" charset="0"/>
                <a:cs typeface="Times New Roman" panose="02020603050405020304" pitchFamily="18" charset="0"/>
              </a:rPr>
              <a:t>2000 dugnadstimer fra </a:t>
            </a:r>
          </a:p>
          <a:p>
            <a:pPr marL="342900" lvl="0" indent="-342900">
              <a:buFont typeface="Symbol" panose="05050102010706020507" pitchFamily="18" charset="2"/>
              <a:buChar char=""/>
            </a:pPr>
            <a:r>
              <a:rPr lang="nb-NO" sz="2000">
                <a:effectLst/>
                <a:latin typeface="Calibri" panose="020F0502020204030204" pitchFamily="34" charset="0"/>
                <a:ea typeface="Calibri" panose="020F0502020204030204" pitchFamily="34" charset="0"/>
                <a:cs typeface="Times New Roman" panose="02020603050405020304" pitchFamily="18" charset="0"/>
              </a:rPr>
              <a:t>50 frivillige</a:t>
            </a:r>
          </a:p>
          <a:p>
            <a:pPr marL="342900" lvl="0" indent="-342900">
              <a:buFont typeface="Symbol" panose="05050102010706020507" pitchFamily="18" charset="2"/>
              <a:buChar char=""/>
            </a:pPr>
            <a:r>
              <a:rPr lang="nb-NO" sz="2000">
                <a:effectLst/>
                <a:latin typeface="Calibri" panose="020F0502020204030204" pitchFamily="34" charset="0"/>
                <a:ea typeface="Calibri" panose="020F0502020204030204" pitchFamily="34" charset="0"/>
                <a:cs typeface="Times New Roman" panose="02020603050405020304" pitchFamily="18" charset="0"/>
              </a:rPr>
              <a:t>klargjøring av bakke, heis og brakker, snølegging, prepp, mekk og heisvakter</a:t>
            </a:r>
          </a:p>
          <a:p>
            <a:pPr marL="342900" lvl="0" indent="-342900">
              <a:spcAft>
                <a:spcPts val="800"/>
              </a:spcAft>
              <a:buFont typeface="Symbol" panose="05050102010706020507" pitchFamily="18" charset="2"/>
              <a:buChar char=""/>
            </a:pPr>
            <a:r>
              <a:rPr lang="nb-NO" sz="2000">
                <a:effectLst/>
                <a:latin typeface="Calibri" panose="020F0502020204030204" pitchFamily="34" charset="0"/>
                <a:ea typeface="Calibri" panose="020F0502020204030204" pitchFamily="34" charset="0"/>
                <a:cs typeface="Times New Roman" panose="02020603050405020304" pitchFamily="18" charset="0"/>
              </a:rPr>
              <a:t>400 timer med snølegging (16 dager)</a:t>
            </a:r>
          </a:p>
          <a:p>
            <a:endParaRPr lang="nb-NO" sz="2000"/>
          </a:p>
        </p:txBody>
      </p:sp>
    </p:spTree>
    <p:extLst>
      <p:ext uri="{BB962C8B-B14F-4D97-AF65-F5344CB8AC3E}">
        <p14:creationId xmlns:p14="http://schemas.microsoft.com/office/powerpoint/2010/main" val="240050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55B312-8C03-4A4E-ADA1-73AF63D6A69B}"/>
              </a:ext>
            </a:extLst>
          </p:cNvPr>
          <p:cNvSpPr>
            <a:spLocks noGrp="1"/>
          </p:cNvSpPr>
          <p:nvPr>
            <p:ph type="title"/>
          </p:nvPr>
        </p:nvSpPr>
        <p:spPr/>
        <p:txBody>
          <a:bodyPr/>
          <a:lstStyle/>
          <a:p>
            <a:r>
              <a:rPr lang="nb-NO" dirty="0"/>
              <a:t>Erfaringer</a:t>
            </a:r>
          </a:p>
        </p:txBody>
      </p:sp>
      <p:sp>
        <p:nvSpPr>
          <p:cNvPr id="3" name="Plassholder for innhold 2">
            <a:extLst>
              <a:ext uri="{FF2B5EF4-FFF2-40B4-BE49-F238E27FC236}">
                <a16:creationId xmlns:a16="http://schemas.microsoft.com/office/drawing/2014/main" id="{AAED9A6E-46BA-4B62-9A82-624D9588D657}"/>
              </a:ext>
            </a:extLst>
          </p:cNvPr>
          <p:cNvSpPr>
            <a:spLocks noGrp="1"/>
          </p:cNvSpPr>
          <p:nvPr>
            <p:ph idx="1"/>
          </p:nvPr>
        </p:nvSpPr>
        <p:spPr/>
        <p:txBody>
          <a:bodyPr>
            <a:normAutofit/>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Vi er inne i avslutningen av en tippemiddelsøknad.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Søknaden gjorde det mulig å investere i bakkebearbeiding og dagens manuelle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snøproduksjonsanlegg</a:t>
            </a:r>
            <a:r>
              <a:rPr lang="nb-NO" sz="1800" dirty="0">
                <a:effectLst/>
                <a:latin typeface="Calibri" panose="020F0502020204030204" pitchFamily="34" charset="0"/>
                <a:ea typeface="Calibri" panose="020F0502020204030204" pitchFamily="34" charset="0"/>
                <a:cs typeface="Times New Roman" panose="02020603050405020304" pitchFamily="18" charset="0"/>
              </a:rPr>
              <a:t>, et godt grunnlag.</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Anlegget fungerer greit under optimale værforhold.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Erfaringen fra i vinter viser at kapasiteten er liten, og at anlegget er arbeidsintensivt.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trengs minimum 16 dager med stabil kulde under -4 og en ekstremt motivert og tallrik dugnadsgjeng for å legge tilstrekkelig med snø for å legge et snødekke som holder i en ustabil Innherredsvinter. Inderøy</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Kommune har forskuttert denne søknaden med et lån på 1,435 </a:t>
            </a:r>
            <a:r>
              <a:rPr lang="nb-NO" sz="1800" dirty="0" err="1">
                <a:effectLst/>
                <a:latin typeface="Calibri" panose="020F0502020204030204" pitchFamily="34" charset="0"/>
                <a:ea typeface="Calibri" panose="020F0502020204030204" pitchFamily="34" charset="0"/>
                <a:cs typeface="Times New Roman" panose="02020603050405020304" pitchFamily="18" charset="0"/>
              </a:rPr>
              <a:t>mnok</a:t>
            </a:r>
            <a:r>
              <a:rPr lang="nb-NO" sz="1800" dirty="0">
                <a:effectLst/>
                <a:latin typeface="Calibri" panose="020F0502020204030204" pitchFamily="34" charset="0"/>
                <a:ea typeface="Calibri" panose="020F0502020204030204" pitchFamily="34" charset="0"/>
                <a:cs typeface="Times New Roman" panose="02020603050405020304" pitchFamily="18" charset="0"/>
              </a:rPr>
              <a:t> (formannskapet sak 92/16), disse pengene kan betales tilbake nå. </a:t>
            </a:r>
          </a:p>
        </p:txBody>
      </p:sp>
    </p:spTree>
    <p:extLst>
      <p:ext uri="{BB962C8B-B14F-4D97-AF65-F5344CB8AC3E}">
        <p14:creationId xmlns:p14="http://schemas.microsoft.com/office/powerpoint/2010/main" val="11070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B9017D-C8AC-4B2C-807E-D2ECFA759ED6}"/>
              </a:ext>
            </a:extLst>
          </p:cNvPr>
          <p:cNvSpPr>
            <a:spLocks noGrp="1"/>
          </p:cNvSpPr>
          <p:nvPr>
            <p:ph type="title"/>
          </p:nvPr>
        </p:nvSpPr>
        <p:spPr/>
        <p:txBody>
          <a:bodyPr/>
          <a:lstStyle/>
          <a:p>
            <a:r>
              <a:rPr lang="nb-NO" dirty="0"/>
              <a:t>Hva nå?</a:t>
            </a:r>
          </a:p>
        </p:txBody>
      </p:sp>
      <p:sp>
        <p:nvSpPr>
          <p:cNvPr id="3" name="Plassholder for tekst 2">
            <a:extLst>
              <a:ext uri="{FF2B5EF4-FFF2-40B4-BE49-F238E27FC236}">
                <a16:creationId xmlns:a16="http://schemas.microsoft.com/office/drawing/2014/main" id="{4B7890F2-FE3F-4178-8054-F9F062098F55}"/>
              </a:ext>
            </a:extLst>
          </p:cNvPr>
          <p:cNvSpPr>
            <a:spLocks noGrp="1"/>
          </p:cNvSpPr>
          <p:nvPr>
            <p:ph type="body" idx="1"/>
          </p:nvPr>
        </p:nvSpPr>
        <p:spPr/>
        <p:txBody>
          <a:bodyPr/>
          <a:lstStyle/>
          <a:p>
            <a:r>
              <a:rPr lang="nb-NO" dirty="0"/>
              <a:t>Si oss fornøyd, eller utvikle videre?</a:t>
            </a:r>
          </a:p>
        </p:txBody>
      </p:sp>
    </p:spTree>
    <p:extLst>
      <p:ext uri="{BB962C8B-B14F-4D97-AF65-F5344CB8AC3E}">
        <p14:creationId xmlns:p14="http://schemas.microsoft.com/office/powerpoint/2010/main" val="3738660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0AABAE-D254-4C59-B201-2479D8261893}"/>
              </a:ext>
            </a:extLst>
          </p:cNvPr>
          <p:cNvSpPr>
            <a:spLocks noGrp="1"/>
          </p:cNvSpPr>
          <p:nvPr>
            <p:ph type="title"/>
          </p:nvPr>
        </p:nvSpPr>
        <p:spPr/>
        <p:txBody>
          <a:bodyPr/>
          <a:lstStyle/>
          <a:p>
            <a:r>
              <a:rPr lang="nb-NO" dirty="0"/>
              <a:t>Prestlia- snø fra jul til påske</a:t>
            </a:r>
          </a:p>
        </p:txBody>
      </p:sp>
      <p:sp>
        <p:nvSpPr>
          <p:cNvPr id="3" name="Plassholder for tekst 2">
            <a:extLst>
              <a:ext uri="{FF2B5EF4-FFF2-40B4-BE49-F238E27FC236}">
                <a16:creationId xmlns:a16="http://schemas.microsoft.com/office/drawing/2014/main" id="{CB2A9D7D-9115-485C-92CE-902451803DC9}"/>
              </a:ext>
            </a:extLst>
          </p:cNvPr>
          <p:cNvSpPr>
            <a:spLocks noGrp="1"/>
          </p:cNvSpPr>
          <p:nvPr>
            <p:ph type="body" idx="1"/>
          </p:nvPr>
        </p:nvSpPr>
        <p:spPr/>
        <p:txBody>
          <a:bodyPr/>
          <a:lstStyle/>
          <a:p>
            <a:r>
              <a:rPr lang="nb-NO" dirty="0"/>
              <a:t>8 dager innsats gir snømengden som skal til- med det rette utstyret</a:t>
            </a:r>
          </a:p>
        </p:txBody>
      </p:sp>
    </p:spTree>
    <p:extLst>
      <p:ext uri="{BB962C8B-B14F-4D97-AF65-F5344CB8AC3E}">
        <p14:creationId xmlns:p14="http://schemas.microsoft.com/office/powerpoint/2010/main" val="338338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B63097-A849-49BB-8C3F-8BDB19566E7B}"/>
              </a:ext>
            </a:extLst>
          </p:cNvPr>
          <p:cNvSpPr>
            <a:spLocks noGrp="1"/>
          </p:cNvSpPr>
          <p:nvPr>
            <p:ph type="title"/>
          </p:nvPr>
        </p:nvSpPr>
        <p:spPr/>
        <p:txBody>
          <a:bodyPr/>
          <a:lstStyle/>
          <a:p>
            <a:r>
              <a:rPr lang="nb-NO" b="1" dirty="0">
                <a:latin typeface="Calibri Light" panose="020F0302020204030204" pitchFamily="34" charset="0"/>
                <a:ea typeface="Times New Roman" panose="02020603050405020304" pitchFamily="18" charset="0"/>
                <a:cs typeface="Times New Roman" panose="02020603050405020304" pitchFamily="18" charset="0"/>
              </a:rPr>
              <a:t>Vi håper «Snø fra jul til påske» fordi</a:t>
            </a:r>
            <a:endParaRPr lang="nb-NO" dirty="0"/>
          </a:p>
        </p:txBody>
      </p:sp>
      <p:sp>
        <p:nvSpPr>
          <p:cNvPr id="3" name="Plassholder for innhold 2">
            <a:extLst>
              <a:ext uri="{FF2B5EF4-FFF2-40B4-BE49-F238E27FC236}">
                <a16:creationId xmlns:a16="http://schemas.microsoft.com/office/drawing/2014/main" id="{63206528-5FD1-4320-9BAA-2063D8CE82FA}"/>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Vi brenner for ski og snø, og vil videreføre 50 års innsats til glede for barn og unge i Inderøy. </a:t>
            </a:r>
          </a:p>
          <a:p>
            <a:pPr marL="342900" lvl="0" indent="-342900">
              <a:lnSpc>
                <a:spcPct val="107000"/>
              </a:lnSpc>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Skibakke er et tilbud som favner bredt, hindrer utenforskap og er en inkluderende arena og møteplass for barn og ungdom Det er et rimelig lavterskeltilbud som øker barn og ungdoms aktivitetsnivå vinterstid, og er et tiltak i tråd med Folkehelseplanens tiltak.</a:t>
            </a:r>
          </a:p>
          <a:p>
            <a:pPr marL="342900" lvl="0" indent="-342900">
              <a:lnSpc>
                <a:spcPct val="107000"/>
              </a:lnSpc>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er fullt mulig å drive uorganisert leik, og organisert side om side.</a:t>
            </a:r>
          </a:p>
          <a:p>
            <a:pPr marL="342900" lvl="0" indent="-342900">
              <a:lnSpc>
                <a:spcPct val="107000"/>
              </a:lnSpc>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er 10 år til vi får neste tippemiddel-mulighet.</a:t>
            </a:r>
          </a:p>
          <a:p>
            <a:pPr marL="342900" lvl="0" indent="-342900">
              <a:lnSpc>
                <a:spcPct val="107000"/>
              </a:lnSpc>
              <a:spcAft>
                <a:spcPts val="800"/>
              </a:spcAft>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Skibakke med topp moderne snøanlegg vil være et verdifullt tilskudd til uteområdene til barne- og ungdomsskoler i Inderøy.</a:t>
            </a:r>
          </a:p>
          <a:p>
            <a:endParaRPr lang="nb-NO" dirty="0"/>
          </a:p>
        </p:txBody>
      </p:sp>
    </p:spTree>
    <p:extLst>
      <p:ext uri="{BB962C8B-B14F-4D97-AF65-F5344CB8AC3E}">
        <p14:creationId xmlns:p14="http://schemas.microsoft.com/office/powerpoint/2010/main" val="87065020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2943</TotalTime>
  <Words>593</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13</vt:i4>
      </vt:variant>
    </vt:vector>
  </HeadingPairs>
  <TitlesOfParts>
    <vt:vector size="19" baseType="lpstr">
      <vt:lpstr>Arial</vt:lpstr>
      <vt:lpstr>Calibri</vt:lpstr>
      <vt:lpstr>Calibri Light</vt:lpstr>
      <vt:lpstr>Segoe UI Historic</vt:lpstr>
      <vt:lpstr>Symbol</vt:lpstr>
      <vt:lpstr>Office-tema</vt:lpstr>
      <vt:lpstr>Prestlia</vt:lpstr>
      <vt:lpstr>PowerPoint-presentasjon</vt:lpstr>
      <vt:lpstr>Status drift</vt:lpstr>
      <vt:lpstr>Aktivitetsregnskap 2021</vt:lpstr>
      <vt:lpstr>Dugnadsregnskap</vt:lpstr>
      <vt:lpstr>Erfaringer</vt:lpstr>
      <vt:lpstr>Hva nå?</vt:lpstr>
      <vt:lpstr>Prestlia- snø fra jul til påske</vt:lpstr>
      <vt:lpstr>Vi håper «Snø fra jul til påske» fordi</vt:lpstr>
      <vt:lpstr>PowerPoint-presentasjon</vt:lpstr>
      <vt:lpstr>Budsjett og finansiering</vt:lpstr>
      <vt:lpstr>Styret i alpingruppa</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Ønskeliste</dc:title>
  <dc:creator>Eskil Solberg</dc:creator>
  <cp:lastModifiedBy>Eskil Solberg</cp:lastModifiedBy>
  <cp:revision>44</cp:revision>
  <dcterms:created xsi:type="dcterms:W3CDTF">2021-02-18T19:29:14Z</dcterms:created>
  <dcterms:modified xsi:type="dcterms:W3CDTF">2021-11-17T14:57:43Z</dcterms:modified>
</cp:coreProperties>
</file>